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3"/>
  </p:notesMasterIdLst>
  <p:handoutMasterIdLst>
    <p:handoutMasterId r:id="rId14"/>
  </p:handoutMasterIdLst>
  <p:sldIdLst>
    <p:sldId id="259" r:id="rId2"/>
    <p:sldId id="260" r:id="rId3"/>
    <p:sldId id="263" r:id="rId4"/>
    <p:sldId id="264" r:id="rId5"/>
    <p:sldId id="265" r:id="rId6"/>
    <p:sldId id="261" r:id="rId7"/>
    <p:sldId id="266" r:id="rId8"/>
    <p:sldId id="267" r:id="rId9"/>
    <p:sldId id="269" r:id="rId10"/>
    <p:sldId id="262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75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D70B8-B6F0-4F7B-B8FB-86DE955CB539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10722-7A27-4938-8E20-DE9FB7489C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7140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9A92F-3F6A-44F0-BE1C-58E9F8E8E82B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24445-D07D-422A-AFE0-2F1F44A3A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735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481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111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1222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90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82086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839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285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04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806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565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430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135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631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99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581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7133-8B5C-44D4-913F-587F333C0027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331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97133-8B5C-44D4-913F-587F333C0027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6E6079E-ABBF-4BF3-A491-B4D96BCC0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2358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srp@dzerzhinsk.gov.b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8598" y="188536"/>
            <a:ext cx="10307412" cy="115949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Заседание Совета по развитию предпринимательства при Дзержинском райисполкоме</a:t>
            </a:r>
            <a:r>
              <a:rPr lang="ru-RU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64890" y="6080760"/>
            <a:ext cx="3091992" cy="22860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15.02.2024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68" y="1737360"/>
            <a:ext cx="4764023" cy="38056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752" y="1737360"/>
            <a:ext cx="4581144" cy="3805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39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051559"/>
            <a:ext cx="10606362" cy="950977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3.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4000" dirty="0" smtClean="0">
                <a:solidFill>
                  <a:schemeClr val="tx1"/>
                </a:solidFill>
              </a:rPr>
              <a:t>Изменения налогового законодательства в 2024 году 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Об использовании кассового оборудования и платежных терминалов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813048"/>
            <a:ext cx="10076010" cy="1499616"/>
          </a:xfrm>
        </p:spPr>
        <p:txBody>
          <a:bodyPr>
            <a:normAutofit fontScale="92500" lnSpcReduction="20000"/>
          </a:bodyPr>
          <a:lstStyle/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 – заместитель начальника инспекции МНС Республики Беларусь по Дзержинскому району</a:t>
            </a:r>
          </a:p>
          <a:p>
            <a:pPr marL="0" indent="0">
              <a:buNone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Чуйко Юрий Васильевич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981944" y="6217920"/>
            <a:ext cx="46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10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02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664208"/>
            <a:ext cx="8596668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Электронная почта Совета по развитию предпринимательства при Дзержинском райисполкоме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sz="4400" dirty="0" smtClean="0">
                <a:hlinkClick r:id="rId2"/>
              </a:rPr>
              <a:t>srp@dzerzhinsk.gov.by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801716 52602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10945368" y="6217920"/>
            <a:ext cx="502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11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528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056" y="484632"/>
            <a:ext cx="10908068" cy="316382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1. Изменение состава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Совета по развитию предпринимательства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при Дзержинском райисполкоме.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План работы на 2024 год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974470"/>
            <a:ext cx="10076010" cy="1338193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 – заместитель председателя 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Метлушко Алла Адамовна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086010" y="6217920"/>
            <a:ext cx="362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2640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188720"/>
            <a:ext cx="10944690" cy="5166360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>	</a:t>
            </a:r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</a:rPr>
              <a:t>Метлушко Алла Адамовна </a:t>
            </a:r>
            <a:r>
              <a:rPr lang="ru-RU" sz="1800" dirty="0" smtClean="0"/>
              <a:t>– заместитель председателя Дзержинского райисполкома, </a:t>
            </a:r>
            <a:br>
              <a:rPr lang="ru-RU" sz="1800" dirty="0" smtClean="0"/>
            </a:br>
            <a:r>
              <a:rPr lang="ru-RU" sz="1800" dirty="0" smtClean="0"/>
              <a:t>председатель Совета</a:t>
            </a:r>
            <a:br>
              <a:rPr lang="ru-RU" sz="1800" dirty="0" smtClean="0"/>
            </a:br>
            <a:r>
              <a:rPr lang="ru-RU" sz="1800" dirty="0"/>
              <a:t>	</a:t>
            </a:r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</a:rPr>
              <a:t>Минько Владимир Александрович </a:t>
            </a:r>
            <a:r>
              <a:rPr lang="ru-RU" sz="1800" dirty="0" smtClean="0"/>
              <a:t>- заместитель директора частного производственного унитарного предприятия «МАВ», заместитель председателя Совета</a:t>
            </a:r>
            <a:br>
              <a:rPr lang="ru-RU" sz="1800" dirty="0" smtClean="0"/>
            </a:br>
            <a:r>
              <a:rPr lang="ru-RU" sz="1800" dirty="0"/>
              <a:t>	</a:t>
            </a:r>
            <a:r>
              <a:rPr lang="ru-RU" sz="1800" dirty="0" smtClean="0"/>
              <a:t> </a:t>
            </a:r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</a:rPr>
              <a:t>Кондратьева Ксения Анатольевна </a:t>
            </a:r>
            <a:r>
              <a:rPr lang="ru-RU" sz="1800" dirty="0" smtClean="0"/>
              <a:t>-  главный специалист отдела экономики Дзержинского райисполкома,</a:t>
            </a:r>
            <a:br>
              <a:rPr lang="ru-RU" sz="1800" dirty="0" smtClean="0"/>
            </a:br>
            <a:r>
              <a:rPr lang="ru-RU" sz="1800" dirty="0" smtClean="0"/>
              <a:t>секретарь Совета</a:t>
            </a:r>
            <a:br>
              <a:rPr lang="ru-RU" sz="1800" dirty="0" smtClean="0"/>
            </a:br>
            <a:r>
              <a:rPr lang="ru-RU" sz="1800" dirty="0" smtClean="0"/>
              <a:t>1. </a:t>
            </a:r>
            <a:r>
              <a:rPr lang="ru-RU" sz="1800" b="1" dirty="0" err="1">
                <a:solidFill>
                  <a:schemeClr val="tx1">
                    <a:lumMod val="95000"/>
                  </a:schemeClr>
                </a:solidFill>
              </a:rPr>
              <a:t>Пинский</a:t>
            </a:r>
            <a:r>
              <a:rPr lang="ru-RU" sz="1800" b="1" dirty="0">
                <a:solidFill>
                  <a:schemeClr val="tx1">
                    <a:lumMod val="95000"/>
                  </a:schemeClr>
                </a:solidFill>
              </a:rPr>
              <a:t> Дмитрий Валерьевич </a:t>
            </a:r>
            <a:r>
              <a:rPr lang="ru-RU" sz="1800" dirty="0"/>
              <a:t>- </a:t>
            </a:r>
            <a:r>
              <a:rPr lang="ru-RU" sz="1800" dirty="0" smtClean="0"/>
              <a:t>генеральный </a:t>
            </a:r>
            <a:r>
              <a:rPr lang="ru-RU" sz="1800" dirty="0"/>
              <a:t>директор общества с ограниченной ответственностью «</a:t>
            </a:r>
            <a:r>
              <a:rPr lang="ru-RU" sz="1800" dirty="0" err="1"/>
              <a:t>Либрум</a:t>
            </a:r>
            <a:r>
              <a:rPr lang="ru-RU" sz="1800" dirty="0" smtClean="0"/>
              <a:t>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2. </a:t>
            </a:r>
            <a:r>
              <a:rPr lang="ru-RU" sz="1800" b="1" dirty="0" err="1">
                <a:solidFill>
                  <a:schemeClr val="tx1">
                    <a:lumMod val="95000"/>
                  </a:schemeClr>
                </a:solidFill>
              </a:rPr>
              <a:t>Поведайко</a:t>
            </a:r>
            <a:r>
              <a:rPr lang="ru-RU" sz="1800" b="1" dirty="0">
                <a:solidFill>
                  <a:schemeClr val="tx1">
                    <a:lumMod val="95000"/>
                  </a:schemeClr>
                </a:solidFill>
              </a:rPr>
              <a:t> Михаил Петрович </a:t>
            </a:r>
            <a:r>
              <a:rPr lang="ru-RU" sz="1800" dirty="0"/>
              <a:t>- </a:t>
            </a:r>
            <a:r>
              <a:rPr lang="ru-RU" sz="1800" dirty="0" smtClean="0"/>
              <a:t>директор </a:t>
            </a:r>
            <a:r>
              <a:rPr lang="ru-RU" sz="1800" dirty="0"/>
              <a:t>общества с ограниченной ответственностью «</a:t>
            </a:r>
            <a:r>
              <a:rPr lang="ru-RU" sz="1800" dirty="0" err="1" smtClean="0"/>
              <a:t>ГринХим</a:t>
            </a:r>
            <a:r>
              <a:rPr lang="ru-RU" sz="1800" dirty="0" smtClean="0"/>
              <a:t>»</a:t>
            </a:r>
            <a:br>
              <a:rPr lang="ru-RU" sz="1800" dirty="0" smtClean="0"/>
            </a:br>
            <a:r>
              <a:rPr lang="ru-RU" sz="1800" dirty="0" smtClean="0"/>
              <a:t>3. </a:t>
            </a:r>
            <a:r>
              <a:rPr lang="ru-RU" sz="1800" b="1" dirty="0">
                <a:solidFill>
                  <a:schemeClr val="tx1">
                    <a:lumMod val="95000"/>
                  </a:schemeClr>
                </a:solidFill>
              </a:rPr>
              <a:t>Сергеев Владимир Петрович </a:t>
            </a:r>
            <a:r>
              <a:rPr lang="ru-RU" sz="1800" dirty="0"/>
              <a:t>- </a:t>
            </a:r>
            <a:r>
              <a:rPr lang="ru-RU" sz="1800" dirty="0" smtClean="0"/>
              <a:t>директор </a:t>
            </a:r>
            <a:r>
              <a:rPr lang="ru-RU" sz="1800" dirty="0"/>
              <a:t>общества с ограниченной ответственностью «ИНТЕРТРАНСАВТО</a:t>
            </a:r>
            <a:r>
              <a:rPr lang="ru-RU" sz="1800" dirty="0" smtClean="0"/>
              <a:t>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4. </a:t>
            </a:r>
            <a:r>
              <a:rPr lang="ru-RU" sz="1800" b="1" dirty="0" err="1">
                <a:solidFill>
                  <a:schemeClr val="tx1">
                    <a:lumMod val="95000"/>
                  </a:schemeClr>
                </a:solidFill>
              </a:rPr>
              <a:t>Белькович</a:t>
            </a:r>
            <a:r>
              <a:rPr lang="ru-RU" sz="1800" b="1" dirty="0">
                <a:solidFill>
                  <a:schemeClr val="tx1">
                    <a:lumMod val="95000"/>
                  </a:schemeClr>
                </a:solidFill>
              </a:rPr>
              <a:t> Сергей Николаевич </a:t>
            </a:r>
            <a:r>
              <a:rPr lang="ru-RU" sz="1800" dirty="0"/>
              <a:t>- директор СООО«АРОМАТИК</a:t>
            </a:r>
            <a:r>
              <a:rPr lang="ru-RU" sz="1800" dirty="0" smtClean="0"/>
              <a:t>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5. </a:t>
            </a:r>
            <a:r>
              <a:rPr lang="ru-RU" sz="1800" b="1" dirty="0">
                <a:solidFill>
                  <a:schemeClr val="tx1">
                    <a:lumMod val="95000"/>
                  </a:schemeClr>
                </a:solidFill>
              </a:rPr>
              <a:t>Старовойтов Сергей Геннадьевич </a:t>
            </a:r>
            <a:r>
              <a:rPr lang="ru-RU" sz="1800" dirty="0"/>
              <a:t>- </a:t>
            </a:r>
            <a:r>
              <a:rPr lang="ru-RU" sz="1800" dirty="0" smtClean="0"/>
              <a:t>директор </a:t>
            </a:r>
            <a:r>
              <a:rPr lang="ru-RU" sz="1800" dirty="0"/>
              <a:t>ОДО«ПРИЗМА» Дзержинский </a:t>
            </a:r>
            <a:r>
              <a:rPr lang="ru-RU" sz="1800" dirty="0" smtClean="0"/>
              <a:t>район»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6. </a:t>
            </a:r>
            <a:r>
              <a:rPr lang="ru-RU" sz="1800" b="1" dirty="0">
                <a:solidFill>
                  <a:schemeClr val="tx1">
                    <a:lumMod val="95000"/>
                  </a:schemeClr>
                </a:solidFill>
              </a:rPr>
              <a:t>Лис Людмила Павловна </a:t>
            </a:r>
            <a:r>
              <a:rPr lang="ru-RU" sz="1800" dirty="0"/>
              <a:t>- </a:t>
            </a:r>
            <a:r>
              <a:rPr lang="ru-RU" sz="1800" dirty="0" smtClean="0"/>
              <a:t>директор </a:t>
            </a:r>
            <a:r>
              <a:rPr lang="ru-RU" sz="1800" dirty="0"/>
              <a:t>ЦБУ № 606 ф-ла </a:t>
            </a:r>
            <a:r>
              <a:rPr lang="ru-RU" sz="1800" dirty="0" smtClean="0"/>
              <a:t>ОАО </a:t>
            </a:r>
            <a:r>
              <a:rPr lang="ru-RU" sz="1800" dirty="0"/>
              <a:t>«</a:t>
            </a:r>
            <a:r>
              <a:rPr lang="ru-RU" sz="1800" dirty="0" err="1"/>
              <a:t>СБ«Беларусбанк</a:t>
            </a:r>
            <a:r>
              <a:rPr lang="ru-RU" sz="1800" dirty="0" smtClean="0"/>
              <a:t>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7. </a:t>
            </a:r>
            <a:r>
              <a:rPr lang="ru-RU" sz="1800" b="1" dirty="0" err="1">
                <a:solidFill>
                  <a:schemeClr val="tx1">
                    <a:lumMod val="95000"/>
                  </a:schemeClr>
                </a:solidFill>
              </a:rPr>
              <a:t>Швиц</a:t>
            </a:r>
            <a:r>
              <a:rPr lang="ru-RU" sz="1800" b="1" dirty="0">
                <a:solidFill>
                  <a:schemeClr val="tx1">
                    <a:lumMod val="95000"/>
                  </a:schemeClr>
                </a:solidFill>
              </a:rPr>
              <a:t> Наталья </a:t>
            </a:r>
            <a:r>
              <a:rPr lang="ru-RU" sz="1800" b="1" dirty="0" err="1" smtClean="0">
                <a:solidFill>
                  <a:schemeClr val="tx1">
                    <a:lumMod val="95000"/>
                  </a:schemeClr>
                </a:solidFill>
              </a:rPr>
              <a:t>Викентьевна</a:t>
            </a:r>
            <a:r>
              <a:rPr lang="ru-RU" sz="1800" b="1" dirty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1800" dirty="0"/>
              <a:t>- </a:t>
            </a:r>
            <a:r>
              <a:rPr lang="ru-RU" sz="1800" dirty="0" smtClean="0"/>
              <a:t>начальник </a:t>
            </a:r>
            <a:r>
              <a:rPr lang="ru-RU" sz="1800" dirty="0"/>
              <a:t>ЦБУ № 530 в </a:t>
            </a:r>
            <a:r>
              <a:rPr lang="ru-RU" sz="1800" dirty="0" smtClean="0"/>
              <a:t>г. Дзержинск региональной дирекции по Минской </a:t>
            </a:r>
            <a:r>
              <a:rPr lang="ru-RU" sz="1800" dirty="0"/>
              <a:t>области </a:t>
            </a:r>
            <a:r>
              <a:rPr lang="ru-RU" sz="1800" dirty="0" err="1"/>
              <a:t>ОАО«Белагропромбанк</a:t>
            </a:r>
            <a:r>
              <a:rPr lang="ru-RU" sz="1800" dirty="0" smtClean="0"/>
              <a:t>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8. </a:t>
            </a:r>
            <a:r>
              <a:rPr lang="ru-RU" sz="1800" b="1" dirty="0">
                <a:solidFill>
                  <a:schemeClr val="tx1">
                    <a:lumMod val="95000"/>
                  </a:schemeClr>
                </a:solidFill>
              </a:rPr>
              <a:t>Выговская Татьяна Георгиевна </a:t>
            </a:r>
            <a:r>
              <a:rPr lang="ru-RU" sz="1800" dirty="0"/>
              <a:t>- </a:t>
            </a:r>
            <a:r>
              <a:rPr lang="ru-RU" sz="1800" dirty="0" smtClean="0"/>
              <a:t>начальник </a:t>
            </a:r>
            <a:r>
              <a:rPr lang="ru-RU" sz="1800" dirty="0"/>
              <a:t>ЦБУ № 506 ОАО «</a:t>
            </a:r>
            <a:r>
              <a:rPr lang="ru-RU" sz="1800" dirty="0" err="1"/>
              <a:t>Белгазпромбанк</a:t>
            </a:r>
            <a:r>
              <a:rPr lang="ru-RU" sz="1800" dirty="0" smtClean="0"/>
              <a:t>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9. </a:t>
            </a:r>
            <a:r>
              <a:rPr lang="ru-RU" sz="1800" b="1" dirty="0" err="1">
                <a:solidFill>
                  <a:schemeClr val="tx1">
                    <a:lumMod val="95000"/>
                  </a:schemeClr>
                </a:solidFill>
              </a:rPr>
              <a:t>Бержец</a:t>
            </a:r>
            <a:r>
              <a:rPr lang="ru-RU" sz="1800" b="1" dirty="0">
                <a:solidFill>
                  <a:schemeClr val="tx1">
                    <a:lumMod val="95000"/>
                  </a:schemeClr>
                </a:solidFill>
              </a:rPr>
              <a:t> Владислав Вячеславович </a:t>
            </a:r>
            <a:r>
              <a:rPr lang="ru-RU" sz="1800" dirty="0"/>
              <a:t>– </a:t>
            </a:r>
            <a:r>
              <a:rPr lang="ru-RU" sz="1800" dirty="0" smtClean="0"/>
              <a:t>учредитель </a:t>
            </a:r>
            <a:r>
              <a:rPr lang="ru-RU" sz="1800" dirty="0"/>
              <a:t>ООО «</a:t>
            </a:r>
            <a:r>
              <a:rPr lang="ru-RU" sz="1800" dirty="0" err="1"/>
              <a:t>НикитАл</a:t>
            </a:r>
            <a:r>
              <a:rPr lang="ru-RU" sz="1800" dirty="0"/>
              <a:t> Компани</a:t>
            </a:r>
            <a:r>
              <a:rPr lang="ru-RU" sz="1800" dirty="0" smtClean="0"/>
              <a:t>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10. </a:t>
            </a:r>
            <a:r>
              <a:rPr lang="ru-RU" sz="1800" b="1" dirty="0">
                <a:solidFill>
                  <a:schemeClr val="tx1">
                    <a:lumMod val="95000"/>
                  </a:schemeClr>
                </a:solidFill>
              </a:rPr>
              <a:t>Малевич Татьяна Львовна </a:t>
            </a:r>
            <a:r>
              <a:rPr lang="ru-RU" sz="1800" dirty="0"/>
              <a:t>- </a:t>
            </a:r>
            <a:r>
              <a:rPr lang="ru-RU" sz="1800" dirty="0" smtClean="0"/>
              <a:t>директор </a:t>
            </a:r>
            <a:r>
              <a:rPr lang="ru-RU" sz="1800" dirty="0"/>
              <a:t>ООО «Траст-Бест</a:t>
            </a:r>
            <a:r>
              <a:rPr lang="ru-RU" sz="1800" dirty="0" smtClean="0"/>
              <a:t>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11. </a:t>
            </a:r>
            <a:r>
              <a:rPr lang="ru-RU" sz="1800" b="1" dirty="0" err="1">
                <a:solidFill>
                  <a:schemeClr val="tx1">
                    <a:lumMod val="95000"/>
                  </a:schemeClr>
                </a:solidFill>
              </a:rPr>
              <a:t>Синякевич</a:t>
            </a:r>
            <a:r>
              <a:rPr lang="ru-RU" sz="1800" b="1" dirty="0">
                <a:solidFill>
                  <a:schemeClr val="tx1">
                    <a:lumMod val="95000"/>
                  </a:schemeClr>
                </a:solidFill>
              </a:rPr>
              <a:t> Николай Николаевич </a:t>
            </a:r>
            <a:r>
              <a:rPr lang="ru-RU" sz="1800" dirty="0"/>
              <a:t>- </a:t>
            </a:r>
            <a:r>
              <a:rPr lang="ru-RU" sz="1800" dirty="0" smtClean="0"/>
              <a:t>директор </a:t>
            </a:r>
            <a:r>
              <a:rPr lang="ru-RU" sz="1800" dirty="0"/>
              <a:t>ООО «</a:t>
            </a:r>
            <a:r>
              <a:rPr lang="ru-RU" sz="1800" dirty="0" err="1"/>
              <a:t>СтройкиНН</a:t>
            </a:r>
            <a:r>
              <a:rPr lang="ru-RU" sz="1800" dirty="0" smtClean="0"/>
              <a:t>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12. </a:t>
            </a:r>
            <a:r>
              <a:rPr lang="ru-RU" sz="1800" b="1" dirty="0">
                <a:solidFill>
                  <a:schemeClr val="tx1">
                    <a:lumMod val="95000"/>
                  </a:schemeClr>
                </a:solidFill>
              </a:rPr>
              <a:t>Муравьев Дмитрий Анатольевич </a:t>
            </a:r>
            <a:r>
              <a:rPr lang="ru-RU" sz="1800" dirty="0"/>
              <a:t>- </a:t>
            </a:r>
            <a:r>
              <a:rPr lang="ru-RU" sz="1800" dirty="0" smtClean="0"/>
              <a:t>директор </a:t>
            </a:r>
            <a:r>
              <a:rPr lang="ru-RU" sz="1800" dirty="0"/>
              <a:t>ООО «Золотой пион</a:t>
            </a:r>
            <a:r>
              <a:rPr lang="ru-RU" sz="1800" dirty="0" smtClean="0"/>
              <a:t>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13. </a:t>
            </a:r>
            <a:r>
              <a:rPr lang="ru-RU" sz="1800" b="1" dirty="0" err="1">
                <a:solidFill>
                  <a:schemeClr val="tx1">
                    <a:lumMod val="95000"/>
                  </a:schemeClr>
                </a:solidFill>
              </a:rPr>
              <a:t>Луговнев</a:t>
            </a:r>
            <a:r>
              <a:rPr lang="ru-RU" sz="1800" b="1" dirty="0">
                <a:solidFill>
                  <a:schemeClr val="tx1">
                    <a:lumMod val="95000"/>
                  </a:schemeClr>
                </a:solidFill>
              </a:rPr>
              <a:t> Василий Александрович </a:t>
            </a:r>
            <a:r>
              <a:rPr lang="ru-RU" sz="1800" dirty="0"/>
              <a:t>- </a:t>
            </a:r>
            <a:r>
              <a:rPr lang="ru-RU" sz="1800" dirty="0" smtClean="0"/>
              <a:t>заместитель </a:t>
            </a:r>
            <a:r>
              <a:rPr lang="ru-RU" sz="1800" dirty="0"/>
              <a:t>директора ООО «ЗАВОД-ЕВРОМАШ</a:t>
            </a:r>
            <a:r>
              <a:rPr lang="ru-RU" sz="1800" dirty="0" smtClean="0"/>
              <a:t>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77334" y="265177"/>
            <a:ext cx="10606362" cy="92354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>
                <a:solidFill>
                  <a:schemeClr val="tx1"/>
                </a:solidFill>
              </a:rPr>
              <a:t>Состав Совета по развитию предпринимательства 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3100" dirty="0" smtClean="0">
                <a:solidFill>
                  <a:schemeClr val="tx1"/>
                </a:solidFill>
              </a:rPr>
              <a:t>при </a:t>
            </a:r>
            <a:r>
              <a:rPr lang="ru-RU" sz="3100" dirty="0">
                <a:solidFill>
                  <a:schemeClr val="tx1"/>
                </a:solidFill>
              </a:rPr>
              <a:t>Дзержинском районном исполнительном комитете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086010" y="6217920"/>
            <a:ext cx="362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09221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208" y="448056"/>
            <a:ext cx="10881360" cy="62179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Субъекты малого и среднего предпринимательства </a:t>
            </a:r>
            <a:br>
              <a:rPr lang="ru-RU" sz="2400" b="1" dirty="0" smtClean="0"/>
            </a:br>
            <a:r>
              <a:rPr lang="ru-RU" sz="2400" b="1" dirty="0" smtClean="0"/>
              <a:t>Дзержинского района</a:t>
            </a:r>
            <a:endParaRPr lang="ru-RU" sz="24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3688194"/>
              </p:ext>
            </p:extLst>
          </p:nvPr>
        </p:nvGraphicFramePr>
        <p:xfrm>
          <a:off x="603505" y="1518580"/>
          <a:ext cx="10707624" cy="4243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3929">
                  <a:extLst>
                    <a:ext uri="{9D8B030D-6E8A-4147-A177-3AD203B41FA5}">
                      <a16:colId xmlns:a16="http://schemas.microsoft.com/office/drawing/2014/main" val="3975197769"/>
                    </a:ext>
                  </a:extLst>
                </a:gridCol>
                <a:gridCol w="2398669">
                  <a:extLst>
                    <a:ext uri="{9D8B030D-6E8A-4147-A177-3AD203B41FA5}">
                      <a16:colId xmlns:a16="http://schemas.microsoft.com/office/drawing/2014/main" val="2760289210"/>
                    </a:ext>
                  </a:extLst>
                </a:gridCol>
                <a:gridCol w="2744949">
                  <a:extLst>
                    <a:ext uri="{9D8B030D-6E8A-4147-A177-3AD203B41FA5}">
                      <a16:colId xmlns:a16="http://schemas.microsoft.com/office/drawing/2014/main" val="1081703858"/>
                    </a:ext>
                  </a:extLst>
                </a:gridCol>
                <a:gridCol w="990916">
                  <a:extLst>
                    <a:ext uri="{9D8B030D-6E8A-4147-A177-3AD203B41FA5}">
                      <a16:colId xmlns:a16="http://schemas.microsoft.com/office/drawing/2014/main" val="2569601983"/>
                    </a:ext>
                  </a:extLst>
                </a:gridCol>
                <a:gridCol w="1039161">
                  <a:extLst>
                    <a:ext uri="{9D8B030D-6E8A-4147-A177-3AD203B41FA5}">
                      <a16:colId xmlns:a16="http://schemas.microsoft.com/office/drawing/2014/main" val="870916048"/>
                    </a:ext>
                  </a:extLst>
                </a:gridCol>
              </a:tblGrid>
              <a:tr h="902917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 01.01.2023</a:t>
                      </a:r>
                      <a:r>
                        <a:rPr lang="ru-RU" baseline="0" dirty="0" smtClean="0"/>
                        <a:t> 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 01.01.2024 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Динамика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2033384"/>
                  </a:ext>
                </a:extLst>
              </a:tr>
              <a:tr h="50359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0343400"/>
                  </a:ext>
                </a:extLst>
              </a:tr>
              <a:tr h="50359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Организации, </a:t>
                      </a:r>
                      <a:r>
                        <a:rPr lang="ru-RU" sz="2400" i="1" dirty="0" smtClean="0"/>
                        <a:t>в</a:t>
                      </a:r>
                      <a:r>
                        <a:rPr lang="ru-RU" sz="2400" i="1" baseline="0" dirty="0" smtClean="0"/>
                        <a:t> </a:t>
                      </a:r>
                      <a:r>
                        <a:rPr lang="ru-RU" sz="2400" i="1" baseline="0" dirty="0" err="1" smtClean="0"/>
                        <a:t>т.ч</a:t>
                      </a:r>
                      <a:r>
                        <a:rPr lang="ru-RU" sz="2400" i="1" baseline="0" dirty="0" smtClean="0"/>
                        <a:t>.</a:t>
                      </a:r>
                      <a:r>
                        <a:rPr lang="ru-RU" sz="2400" i="1" dirty="0" smtClean="0"/>
                        <a:t>: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933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963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+30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103,2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399187"/>
                  </a:ext>
                </a:extLst>
              </a:tr>
              <a:tr h="50359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Микро (до 15 чел.)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816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830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+14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101,7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315346"/>
                  </a:ext>
                </a:extLst>
              </a:tr>
              <a:tr h="50359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Малые (16-100</a:t>
                      </a:r>
                      <a:r>
                        <a:rPr lang="ru-RU" sz="2400" baseline="0" dirty="0" smtClean="0"/>
                        <a:t> чел.)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99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117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+18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118,2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814143"/>
                  </a:ext>
                </a:extLst>
              </a:tr>
              <a:tr h="50359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Средние (101-250 чел.)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88,9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342494"/>
                  </a:ext>
                </a:extLst>
              </a:tr>
              <a:tr h="72887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Индивидуальные</a:t>
                      </a:r>
                      <a:r>
                        <a:rPr lang="ru-RU" sz="2400" baseline="0" dirty="0" smtClean="0"/>
                        <a:t> предприниматели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2 314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2 262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-52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97,8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385145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086010" y="6217920"/>
            <a:ext cx="362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858186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38912"/>
            <a:ext cx="10085154" cy="63093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Поступления в бюджет</a:t>
            </a:r>
            <a:endParaRPr lang="ru-RU" sz="32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808902"/>
              </p:ext>
            </p:extLst>
          </p:nvPr>
        </p:nvGraphicFramePr>
        <p:xfrm>
          <a:off x="677862" y="1499617"/>
          <a:ext cx="10494113" cy="3454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5017">
                  <a:extLst>
                    <a:ext uri="{9D8B030D-6E8A-4147-A177-3AD203B41FA5}">
                      <a16:colId xmlns:a16="http://schemas.microsoft.com/office/drawing/2014/main" val="3975197769"/>
                    </a:ext>
                  </a:extLst>
                </a:gridCol>
                <a:gridCol w="2489286">
                  <a:extLst>
                    <a:ext uri="{9D8B030D-6E8A-4147-A177-3AD203B41FA5}">
                      <a16:colId xmlns:a16="http://schemas.microsoft.com/office/drawing/2014/main" val="2760289210"/>
                    </a:ext>
                  </a:extLst>
                </a:gridCol>
                <a:gridCol w="2280643">
                  <a:extLst>
                    <a:ext uri="{9D8B030D-6E8A-4147-A177-3AD203B41FA5}">
                      <a16:colId xmlns:a16="http://schemas.microsoft.com/office/drawing/2014/main" val="1081703858"/>
                    </a:ext>
                  </a:extLst>
                </a:gridCol>
                <a:gridCol w="1430447">
                  <a:extLst>
                    <a:ext uri="{9D8B030D-6E8A-4147-A177-3AD203B41FA5}">
                      <a16:colId xmlns:a16="http://schemas.microsoft.com/office/drawing/2014/main" val="2569601983"/>
                    </a:ext>
                  </a:extLst>
                </a:gridCol>
                <a:gridCol w="968720">
                  <a:extLst>
                    <a:ext uri="{9D8B030D-6E8A-4147-A177-3AD203B41FA5}">
                      <a16:colId xmlns:a16="http://schemas.microsoft.com/office/drawing/2014/main" val="870916048"/>
                    </a:ext>
                  </a:extLst>
                </a:gridCol>
              </a:tblGrid>
              <a:tr h="1192763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 2022 год</a:t>
                      </a:r>
                    </a:p>
                    <a:p>
                      <a:pPr algn="ctr"/>
                      <a:r>
                        <a:rPr lang="ru-RU" i="1" dirty="0" smtClean="0"/>
                        <a:t>млн. рублей</a:t>
                      </a:r>
                      <a:endParaRPr lang="ru-RU" i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 2023 год,</a:t>
                      </a:r>
                    </a:p>
                    <a:p>
                      <a:pPr algn="ctr"/>
                      <a:r>
                        <a:rPr lang="ru-RU" dirty="0" smtClean="0"/>
                        <a:t> </a:t>
                      </a:r>
                      <a:r>
                        <a:rPr lang="ru-RU" i="1" dirty="0" smtClean="0"/>
                        <a:t>млн. рублей</a:t>
                      </a:r>
                      <a:endParaRPr lang="ru-RU" i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Динамика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2033384"/>
                  </a:ext>
                </a:extLst>
              </a:tr>
              <a:tr h="45822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err="1" smtClean="0"/>
                        <a:t>млн.руб</a:t>
                      </a:r>
                      <a:r>
                        <a:rPr lang="ru-RU" sz="1600" i="1" dirty="0" smtClean="0"/>
                        <a:t>.</a:t>
                      </a:r>
                      <a:endParaRPr lang="ru-RU" sz="16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0343400"/>
                  </a:ext>
                </a:extLst>
              </a:tr>
              <a:tr h="84028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организации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180,3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151,6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-28,7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84,1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8315346"/>
                  </a:ext>
                </a:extLst>
              </a:tr>
              <a:tr h="96284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индивидуальные предприниматели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7,6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11,3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+3,7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148,7</a:t>
                      </a:r>
                      <a:endParaRPr lang="ru-RU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81414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086010" y="6217920"/>
            <a:ext cx="362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63951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040" y="1152144"/>
            <a:ext cx="11539728" cy="214884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2</a:t>
            </a:r>
            <a:r>
              <a:rPr lang="ru-RU" dirty="0" smtClean="0">
                <a:solidFill>
                  <a:schemeClr val="tx1"/>
                </a:solidFill>
              </a:rPr>
              <a:t>. Финансовая поддержка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субъектов малого и среднего предпринимательства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Дзержинского района в 2024 году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822192"/>
            <a:ext cx="10076010" cy="1645920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 – заместитель председателя  </a:t>
            </a:r>
          </a:p>
          <a:p>
            <a:pPr marL="0" indent="0">
              <a:buNone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Метлушко Алла Адамовна</a:t>
            </a:r>
          </a:p>
          <a:p>
            <a:pPr marL="0" indent="0">
              <a:buNone/>
            </a:pPr>
            <a:r>
              <a:rPr lang="ru-RU" sz="2000" dirty="0" smtClean="0"/>
              <a:t>                                          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1086010" y="6217920"/>
            <a:ext cx="362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11444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82880"/>
            <a:ext cx="9536514" cy="111869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План деятельности </a:t>
            </a:r>
            <a:br>
              <a:rPr lang="ru-RU" sz="2000" dirty="0" smtClean="0"/>
            </a:br>
            <a:r>
              <a:rPr lang="ru-RU" sz="2000" dirty="0" smtClean="0"/>
              <a:t>Минского областного исполнительного комитета по реализации Государственной программы «Малое и среднее предпринимательство»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07009"/>
            <a:ext cx="5266266" cy="4599431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/>
              <a:t>Оказание гос. финансовой поддержки субъектам  малого и среднего предпринимательства (Указ от 21.05.2009 № 255)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</a:t>
            </a:r>
          </a:p>
          <a:p>
            <a:pPr marL="0" indent="0">
              <a:buNone/>
            </a:pPr>
            <a:r>
              <a:rPr lang="ru-RU" sz="2600" dirty="0"/>
              <a:t> </a:t>
            </a:r>
            <a:r>
              <a:rPr lang="ru-RU" sz="2600" dirty="0" smtClean="0"/>
              <a:t>                                                                                                                              </a:t>
            </a:r>
            <a:r>
              <a:rPr lang="ru-RU" sz="7200" dirty="0"/>
              <a:t>983,4 тыс. руб.</a:t>
            </a:r>
          </a:p>
          <a:p>
            <a:pPr marL="0" indent="0">
              <a:buNone/>
            </a:pPr>
            <a:r>
              <a:rPr lang="ru-RU" sz="2600" dirty="0" smtClean="0"/>
              <a:t> </a:t>
            </a:r>
            <a:endParaRPr lang="ru-RU" dirty="0" smtClean="0"/>
          </a:p>
          <a:p>
            <a:r>
              <a:rPr lang="ru-RU" sz="7200" dirty="0" smtClean="0"/>
              <a:t>Оказание содействия субъектам инфраструктуры</a:t>
            </a:r>
            <a:r>
              <a:rPr lang="ru-RU" sz="7200" dirty="0"/>
              <a:t> </a:t>
            </a:r>
            <a:r>
              <a:rPr lang="ru-RU" sz="7200" dirty="0" smtClean="0"/>
              <a:t>                    98,4 тыс. руб.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7200" dirty="0" smtClean="0"/>
              <a:t>                                                    </a:t>
            </a:r>
          </a:p>
          <a:p>
            <a:pPr marL="0" indent="0">
              <a:buNone/>
            </a:pPr>
            <a:r>
              <a:rPr lang="ru-RU" sz="7200" dirty="0"/>
              <a:t> </a:t>
            </a:r>
            <a:r>
              <a:rPr lang="ru-RU" sz="7200" dirty="0" smtClean="0"/>
              <a:t>                                                   </a:t>
            </a:r>
          </a:p>
          <a:p>
            <a:pPr marL="0" indent="0">
              <a:buNone/>
            </a:pPr>
            <a:r>
              <a:rPr lang="ru-RU" sz="7200" dirty="0"/>
              <a:t> </a:t>
            </a:r>
            <a:r>
              <a:rPr lang="ru-RU" sz="7200" dirty="0" smtClean="0"/>
              <a:t>                                                    1,6 тыс. руб.</a:t>
            </a:r>
          </a:p>
          <a:p>
            <a:pPr marL="0" indent="0">
              <a:buNone/>
            </a:pPr>
            <a:r>
              <a:rPr lang="ru-RU" sz="7200" dirty="0" smtClean="0"/>
              <a:t>Проведение национального конкурса «Предприниматель года», Белорусская неделя предпринимательства и Всемирная неделя предпринимательства – 16,7 тыс. руб. </a:t>
            </a:r>
          </a:p>
          <a:p>
            <a:pPr marL="0" indent="0" algn="ctr">
              <a:buNone/>
            </a:pPr>
            <a:endParaRPr lang="ru-RU" sz="3800" dirty="0" smtClean="0"/>
          </a:p>
        </p:txBody>
      </p:sp>
      <p:sp>
        <p:nvSpPr>
          <p:cNvPr id="4" name="Стрелка вправо 3"/>
          <p:cNvSpPr/>
          <p:nvPr/>
        </p:nvSpPr>
        <p:spPr>
          <a:xfrm>
            <a:off x="5806440" y="1636776"/>
            <a:ext cx="1069848" cy="2377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912864" y="1389888"/>
            <a:ext cx="4846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Предоставление льготных кредитов и субсидий (через уполномоченные банки) </a:t>
            </a:r>
          </a:p>
          <a:p>
            <a:endParaRPr lang="ru-RU" dirty="0"/>
          </a:p>
          <a:p>
            <a:r>
              <a:rPr lang="ru-RU" dirty="0" smtClean="0"/>
              <a:t>для реализации </a:t>
            </a:r>
            <a:r>
              <a:rPr lang="ru-RU" dirty="0" err="1" smtClean="0"/>
              <a:t>инвест</a:t>
            </a:r>
            <a:r>
              <a:rPr lang="ru-RU" dirty="0" smtClean="0"/>
              <a:t>. проектов, бизнес-проектов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5852160" y="3255287"/>
            <a:ext cx="1024128" cy="2328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912864" y="2670048"/>
            <a:ext cx="432511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dirty="0" smtClean="0"/>
          </a:p>
          <a:p>
            <a:endParaRPr lang="ru-RU" dirty="0" smtClean="0"/>
          </a:p>
          <a:p>
            <a:r>
              <a:rPr lang="ru-RU" dirty="0" smtClean="0"/>
              <a:t>Предоставление субсидий для реализации задач по      поддержке и развитию малого и среднего предпринимательства</a:t>
            </a:r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5806440" y="4512266"/>
            <a:ext cx="1014984" cy="24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876288" y="4109656"/>
            <a:ext cx="41964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Доступ </a:t>
            </a:r>
            <a:r>
              <a:rPr lang="ru-RU" dirty="0"/>
              <a:t>к информационно-правовым ресурсам</a:t>
            </a:r>
          </a:p>
          <a:p>
            <a:endParaRPr lang="ru-RU" sz="12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883664" y="5612201"/>
            <a:ext cx="77266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Объем финансирования на 2024 г. – </a:t>
            </a:r>
            <a:r>
              <a:rPr lang="ru-RU" sz="2800" dirty="0">
                <a:latin typeface="Arial Black" panose="020B0A04020102020204" pitchFamily="34" charset="0"/>
              </a:rPr>
              <a:t>1100,0 </a:t>
            </a:r>
            <a:r>
              <a:rPr lang="ru-RU" dirty="0">
                <a:latin typeface="Arial Black" panose="020B0A04020102020204" pitchFamily="34" charset="0"/>
              </a:rPr>
              <a:t>тыс. руб</a:t>
            </a:r>
            <a:r>
              <a:rPr lang="ru-RU" dirty="0" smtClean="0">
                <a:latin typeface="Arial Black" panose="020B0A04020102020204" pitchFamily="34" charset="0"/>
              </a:rPr>
              <a:t>.</a:t>
            </a:r>
            <a:r>
              <a:rPr lang="ru-RU" dirty="0">
                <a:latin typeface="Arial Black" panose="020B0A04020102020204" pitchFamily="34" charset="0"/>
              </a:rPr>
              <a:t> </a:t>
            </a:r>
            <a:endParaRPr lang="ru-RU" dirty="0" smtClean="0">
              <a:latin typeface="Arial Black" panose="020B0A04020102020204" pitchFamily="34" charset="0"/>
            </a:endParaRPr>
          </a:p>
          <a:p>
            <a:r>
              <a:rPr lang="ru-RU" dirty="0" smtClean="0">
                <a:latin typeface="Arial Black" panose="020B0A04020102020204" pitchFamily="34" charset="0"/>
              </a:rPr>
              <a:t>(решение </a:t>
            </a:r>
            <a:r>
              <a:rPr lang="ru-RU" dirty="0">
                <a:latin typeface="Arial Black" panose="020B0A04020102020204" pitchFamily="34" charset="0"/>
              </a:rPr>
              <a:t>МОИК от 9.01.2024 № 17)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086010" y="6217920"/>
            <a:ext cx="362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7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643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00584"/>
            <a:ext cx="9957138" cy="134416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Программы финансовой поддержки МСП, предлагаемые банками в 2023 году</a:t>
            </a:r>
            <a:endParaRPr lang="ru-RU" sz="2400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1792463"/>
              </p:ext>
            </p:extLst>
          </p:nvPr>
        </p:nvGraphicFramePr>
        <p:xfrm>
          <a:off x="274318" y="1124712"/>
          <a:ext cx="11777475" cy="49318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9790">
                  <a:extLst>
                    <a:ext uri="{9D8B030D-6E8A-4147-A177-3AD203B41FA5}">
                      <a16:colId xmlns:a16="http://schemas.microsoft.com/office/drawing/2014/main" val="1546256300"/>
                    </a:ext>
                  </a:extLst>
                </a:gridCol>
                <a:gridCol w="1674433">
                  <a:extLst>
                    <a:ext uri="{9D8B030D-6E8A-4147-A177-3AD203B41FA5}">
                      <a16:colId xmlns:a16="http://schemas.microsoft.com/office/drawing/2014/main" val="3762151969"/>
                    </a:ext>
                  </a:extLst>
                </a:gridCol>
                <a:gridCol w="1627400">
                  <a:extLst>
                    <a:ext uri="{9D8B030D-6E8A-4147-A177-3AD203B41FA5}">
                      <a16:colId xmlns:a16="http://schemas.microsoft.com/office/drawing/2014/main" val="3060074817"/>
                    </a:ext>
                  </a:extLst>
                </a:gridCol>
                <a:gridCol w="1800842">
                  <a:extLst>
                    <a:ext uri="{9D8B030D-6E8A-4147-A177-3AD203B41FA5}">
                      <a16:colId xmlns:a16="http://schemas.microsoft.com/office/drawing/2014/main" val="1928888212"/>
                    </a:ext>
                  </a:extLst>
                </a:gridCol>
                <a:gridCol w="1882475">
                  <a:extLst>
                    <a:ext uri="{9D8B030D-6E8A-4147-A177-3AD203B41FA5}">
                      <a16:colId xmlns:a16="http://schemas.microsoft.com/office/drawing/2014/main" val="4262377105"/>
                    </a:ext>
                  </a:extLst>
                </a:gridCol>
                <a:gridCol w="2092535">
                  <a:extLst>
                    <a:ext uri="{9D8B030D-6E8A-4147-A177-3AD203B41FA5}">
                      <a16:colId xmlns:a16="http://schemas.microsoft.com/office/drawing/2014/main" val="2913535521"/>
                    </a:ext>
                  </a:extLst>
                </a:gridCol>
              </a:tblGrid>
              <a:tr h="179222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Банки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Число кредитных программ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Процентные ставки, %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Сроки, на которые</a:t>
                      </a:r>
                      <a:r>
                        <a:rPr lang="ru-RU" baseline="0" dirty="0" smtClean="0"/>
                        <a:t> предлагались кредитные ресурсы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Количество субъектов МСП,</a:t>
                      </a:r>
                      <a:r>
                        <a:rPr lang="ru-RU" baseline="0" dirty="0" smtClean="0"/>
                        <a:t> получивших кредитные ресурсы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Общий</a:t>
                      </a:r>
                      <a:r>
                        <a:rPr lang="ru-RU" baseline="0" dirty="0" smtClean="0"/>
                        <a:t> объем кредитных ресурсов, предоставленных ЦБУ субъектам МСП, млн. руб.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5387150"/>
                  </a:ext>
                </a:extLst>
              </a:tr>
              <a:tr h="945084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ЦБУ</a:t>
                      </a:r>
                      <a:r>
                        <a:rPr lang="ru-RU" sz="1600" baseline="0" dirty="0" smtClean="0"/>
                        <a:t> № 606 ОАО «Сберегательный банк «</a:t>
                      </a:r>
                      <a:r>
                        <a:rPr lang="ru-RU" sz="1600" baseline="0" dirty="0" err="1" smtClean="0"/>
                        <a:t>Беларусбанк</a:t>
                      </a:r>
                      <a:r>
                        <a:rPr lang="ru-RU" sz="1600" baseline="0" dirty="0" smtClean="0"/>
                        <a:t>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5,5 – до РВСР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 7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16,6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0858545"/>
                  </a:ext>
                </a:extLst>
              </a:tr>
              <a:tr h="407063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ЦБУ № 506 ОАО «</a:t>
                      </a:r>
                      <a:r>
                        <a:rPr lang="ru-RU" sz="1600" dirty="0" err="1" smtClean="0"/>
                        <a:t>Белгазпромбанк</a:t>
                      </a:r>
                      <a:r>
                        <a:rPr lang="ru-RU" sz="1600" dirty="0" smtClean="0"/>
                        <a:t>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 4,99 до 20%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 7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6,9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71518"/>
                  </a:ext>
                </a:extLst>
              </a:tr>
              <a:tr h="407063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ЦБУ № 530 в </a:t>
                      </a:r>
                      <a:r>
                        <a:rPr lang="ru-RU" sz="1600" dirty="0" err="1" smtClean="0"/>
                        <a:t>г.Дзержинске</a:t>
                      </a:r>
                      <a:r>
                        <a:rPr lang="ru-RU" sz="1600" dirty="0" smtClean="0"/>
                        <a:t> региональной дирекции по </a:t>
                      </a:r>
                      <a:r>
                        <a:rPr lang="ru-RU" sz="1600" dirty="0" err="1" smtClean="0"/>
                        <a:t>г.Минску</a:t>
                      </a:r>
                      <a:r>
                        <a:rPr lang="ru-RU" sz="1600" dirty="0" smtClean="0"/>
                        <a:t> и Минской обл. ОАО «</a:t>
                      </a:r>
                      <a:r>
                        <a:rPr lang="ru-RU" sz="1600" dirty="0" err="1" smtClean="0"/>
                        <a:t>Белагропромбанк</a:t>
                      </a:r>
                      <a:r>
                        <a:rPr lang="ru-RU" sz="1600" dirty="0" smtClean="0"/>
                        <a:t>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2</a:t>
                      </a:r>
                      <a:r>
                        <a:rPr lang="ru-RU" baseline="0" dirty="0" smtClean="0"/>
                        <a:t> до 10,83 %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 7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3,0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44396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086010" y="6217920"/>
            <a:ext cx="362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289071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55448"/>
            <a:ext cx="9792546" cy="67665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Кредитование банками в рамках соглашений с </a:t>
            </a:r>
            <a:br>
              <a:rPr lang="ru-RU" sz="3200" dirty="0" smtClean="0"/>
            </a:br>
            <a:r>
              <a:rPr lang="ru-RU" sz="3200" dirty="0" smtClean="0"/>
              <a:t>ОАО «Банк развития Республики Беларусь»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056" y="1106425"/>
            <a:ext cx="10661904" cy="368503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Преимущества кредитов:</a:t>
            </a:r>
          </a:p>
          <a:p>
            <a:pPr>
              <a:buFontTx/>
              <a:buChar char="-"/>
            </a:pPr>
            <a:r>
              <a:rPr lang="ru-RU" sz="2000" dirty="0"/>
              <a:t>н</a:t>
            </a:r>
            <a:r>
              <a:rPr lang="ru-RU" sz="2000" dirty="0" smtClean="0"/>
              <a:t>изкие ставки (годовая) в белорусских рублях от 0,5 ставки рефинансирования национального банка Республики Беларусь, увеличение на 1,5 процентных пункта;</a:t>
            </a:r>
          </a:p>
          <a:p>
            <a:pPr>
              <a:buFontTx/>
              <a:buChar char="-"/>
            </a:pPr>
            <a:r>
              <a:rPr lang="ru-RU" sz="2000" dirty="0"/>
              <a:t>в</a:t>
            </a:r>
            <a:r>
              <a:rPr lang="ru-RU" sz="2000" dirty="0" smtClean="0"/>
              <a:t>озможность установления удобного срока погашения;</a:t>
            </a:r>
          </a:p>
          <a:p>
            <a:pPr>
              <a:buFontTx/>
              <a:buChar char="-"/>
            </a:pPr>
            <a:r>
              <a:rPr lang="ru-RU" sz="2000" dirty="0"/>
              <a:t>с</a:t>
            </a:r>
            <a:r>
              <a:rPr lang="ru-RU" sz="2000" dirty="0" smtClean="0"/>
              <a:t>умма кредита в белорусских рублях до 7 млн. рублей</a:t>
            </a:r>
          </a:p>
          <a:p>
            <a:pPr marL="0" indent="0">
              <a:buNone/>
            </a:pPr>
            <a:r>
              <a:rPr lang="ru-RU" sz="2000" dirty="0" smtClean="0"/>
              <a:t>Кредиты могут предоставляться на цели инвестиционной и текущей деятельности.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B050"/>
                </a:solidFill>
              </a:rPr>
              <a:t>Банк развития разработал ряд продуктов: </a:t>
            </a:r>
            <a:r>
              <a:rPr lang="ru-RU" sz="2000" dirty="0" smtClean="0"/>
              <a:t>Промкооперация/Стабилизационный/Поддержка регионов/Поддержка организаций производственной сферы/Поддержка социального предпринимательства/Поддержка экологических проектов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B050"/>
                </a:solidFill>
              </a:rPr>
              <a:t>Подробную информацию о продуктах, критериях отбора компаний можно посмотреть на сайте: </a:t>
            </a:r>
            <a:r>
              <a:rPr lang="en-US" sz="2000" dirty="0" smtClean="0"/>
              <a:t>brrb.by/activity/support-to-</a:t>
            </a:r>
            <a:r>
              <a:rPr lang="en-US" sz="2000" dirty="0" err="1" smtClean="0"/>
              <a:t>smes</a:t>
            </a:r>
            <a:r>
              <a:rPr lang="en-US" sz="2000" dirty="0" smtClean="0"/>
              <a:t>/catalog-of-products-within-the-program</a:t>
            </a:r>
            <a:r>
              <a:rPr lang="ru-RU" sz="2000" dirty="0" smtClean="0"/>
              <a:t>, или в подразделениях банков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1086010" y="6217920"/>
            <a:ext cx="362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9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7334" y="4946904"/>
            <a:ext cx="108318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Контактное лицо ЦБУ № 606 «Сберегательный банк «</a:t>
            </a:r>
            <a:r>
              <a:rPr lang="ru-RU" dirty="0" err="1" smtClean="0">
                <a:solidFill>
                  <a:srgbClr val="FFFF00"/>
                </a:solidFill>
              </a:rPr>
              <a:t>Беларусбанк</a:t>
            </a:r>
            <a:r>
              <a:rPr lang="ru-RU" dirty="0" smtClean="0">
                <a:solidFill>
                  <a:srgbClr val="FFFF00"/>
                </a:solidFill>
              </a:rPr>
              <a:t>» – 801716 69845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Контактное лицо ЦБУ № 506 ОАО «</a:t>
            </a:r>
            <a:r>
              <a:rPr lang="ru-RU" dirty="0" err="1" smtClean="0">
                <a:solidFill>
                  <a:srgbClr val="FFFF00"/>
                </a:solidFill>
              </a:rPr>
              <a:t>Белгазпромбанк</a:t>
            </a:r>
            <a:r>
              <a:rPr lang="ru-RU" dirty="0" smtClean="0">
                <a:solidFill>
                  <a:srgbClr val="FFFF00"/>
                </a:solidFill>
              </a:rPr>
              <a:t>» – 801716 69446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Контактное лицо ЦБУ № 530 в </a:t>
            </a:r>
            <a:r>
              <a:rPr lang="ru-RU" dirty="0" err="1" smtClean="0">
                <a:solidFill>
                  <a:srgbClr val="FFFF00"/>
                </a:solidFill>
              </a:rPr>
              <a:t>г.Дзержинске</a:t>
            </a:r>
            <a:r>
              <a:rPr lang="ru-RU" dirty="0" smtClean="0">
                <a:solidFill>
                  <a:srgbClr val="FFFF00"/>
                </a:solidFill>
              </a:rPr>
              <a:t> региональной дистанции по г. Минску и Минской обл.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ОАО «</a:t>
            </a:r>
            <a:r>
              <a:rPr lang="ru-RU" dirty="0" err="1" smtClean="0">
                <a:solidFill>
                  <a:srgbClr val="FFFF00"/>
                </a:solidFill>
              </a:rPr>
              <a:t>Белагропромбанк</a:t>
            </a:r>
            <a:r>
              <a:rPr lang="ru-RU" dirty="0" smtClean="0">
                <a:solidFill>
                  <a:srgbClr val="FFFF00"/>
                </a:solidFill>
              </a:rPr>
              <a:t>» - 801716 77104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08889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689</TotalTime>
  <Words>532</Words>
  <Application>Microsoft Office PowerPoint</Application>
  <PresentationFormat>Широкоэкранный</PresentationFormat>
  <Paragraphs>132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Calibri</vt:lpstr>
      <vt:lpstr>Times New Roman</vt:lpstr>
      <vt:lpstr>Trebuchet MS</vt:lpstr>
      <vt:lpstr>Wingdings 3</vt:lpstr>
      <vt:lpstr>Аспект</vt:lpstr>
      <vt:lpstr>Заседание Совета по развитию предпринимательства при Дзержинском райисполкоме </vt:lpstr>
      <vt:lpstr>1. Изменение состава  Совета по развитию предпринимательства  при Дзержинском райисполкоме.  План работы на 2024 год</vt:lpstr>
      <vt:lpstr> Метлушко Алла Адамовна – заместитель председателя Дзержинского райисполкома,  председатель Совета  Минько Владимир Александрович - заместитель директора частного производственного унитарного предприятия «МАВ», заместитель председателя Совета   Кондратьева Ксения Анатольевна -  главный специалист отдела экономики Дзержинского райисполкома, секретарь Совета 1. Пинский Дмитрий Валерьевич - генеральный директор общества с ограниченной ответственностью «Либрум» 2. Поведайко Михаил Петрович - директор общества с ограниченной ответственностью «ГринХим» 3. Сергеев Владимир Петрович - директор общества с ограниченной ответственностью «ИНТЕРТРАНСАВТО» 4. Белькович Сергей Николаевич - директор СООО«АРОМАТИК» 5. Старовойтов Сергей Геннадьевич - директор ОДО«ПРИЗМА» Дзержинский район» 6. Лис Людмила Павловна - директор ЦБУ № 606 ф-ла ОАО «СБ«Беларусбанк» 7. Швиц Наталья Викентьевна - начальник ЦБУ № 530 в г. Дзержинск региональной дирекции по Минской области ОАО«Белагропромбанк» 8. Выговская Татьяна Георгиевна - начальник ЦБУ № 506 ОАО «Белгазпромбанк» 9. Бержец Владислав Вячеславович – учредитель ООО «НикитАл Компани» 10. Малевич Татьяна Львовна - директор ООО «Траст-Бест» 11. Синякевич Николай Николаевич - директор ООО «СтройкиНН» 12. Муравьев Дмитрий Анатольевич - директор ООО «Золотой пион» 13. Луговнев Василий Александрович - заместитель директора ООО «ЗАВОД-ЕВРОМАШ»     </vt:lpstr>
      <vt:lpstr>Субъекты малого и среднего предпринимательства  Дзержинского района</vt:lpstr>
      <vt:lpstr>Поступления в бюджет</vt:lpstr>
      <vt:lpstr>2. Финансовая поддержка  субъектов малого и среднего предпринимательства  Дзержинского района в 2024 году</vt:lpstr>
      <vt:lpstr>План деятельности  Минского областного исполнительного комитета по реализации Государственной программы «Малое и среднее предпринимательство»</vt:lpstr>
      <vt:lpstr>Программы финансовой поддержки МСП, предлагаемые банками в 2023 году</vt:lpstr>
      <vt:lpstr>Кредитование банками в рамках соглашений с  ОАО «Банк развития Республики Беларусь»</vt:lpstr>
      <vt:lpstr>3. Изменения налогового законодательства в 2024 году  Об использовании кассового оборудования и платежных терминалов</vt:lpstr>
      <vt:lpstr>Электронная почта Совета по развитию предпринимательства при Дзержинском райисполкоме   srp@dzerzhinsk.gov.by 801716 52602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ООО «ДаридаГрупп» ТЦ «Darida Mall»</dc:title>
  <dc:creator>Наталья Кручек</dc:creator>
  <cp:lastModifiedBy>Наталья Кручек</cp:lastModifiedBy>
  <cp:revision>104</cp:revision>
  <cp:lastPrinted>2024-02-15T09:53:29Z</cp:lastPrinted>
  <dcterms:created xsi:type="dcterms:W3CDTF">2023-11-16T07:20:15Z</dcterms:created>
  <dcterms:modified xsi:type="dcterms:W3CDTF">2024-02-16T06:44:40Z</dcterms:modified>
</cp:coreProperties>
</file>